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9" r:id="rId4"/>
    <p:sldId id="261" r:id="rId5"/>
    <p:sldId id="260" r:id="rId6"/>
    <p:sldId id="262" r:id="rId7"/>
    <p:sldId id="263" r:id="rId8"/>
    <p:sldId id="264" r:id="rId9"/>
    <p:sldId id="265" r:id="rId10"/>
    <p:sldId id="266" r:id="rId11"/>
    <p:sldId id="267" r:id="rId12"/>
    <p:sldId id="268"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A9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p:scale>
          <a:sx n="70" d="100"/>
          <a:sy n="70" d="100"/>
        </p:scale>
        <p:origin x="-138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088FA-3FD1-4E38-BEDD-5FCF21CE0466}" type="datetimeFigureOut">
              <a:rPr lang="es-MX" smtClean="0"/>
              <a:pPr/>
              <a:t>16/01/2014</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21599-105B-468F-879A-B1F8785C2DE1}" type="slidenum">
              <a:rPr lang="es-MX" smtClean="0"/>
              <a:pPr/>
              <a:t>‹#›</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CA24EA8-FBC8-4AE8-AE63-EC87979819B2}" type="datetimeFigureOut">
              <a:rPr lang="es-MX" smtClean="0"/>
              <a:pPr/>
              <a:t>16/01/2014</a:t>
            </a:fld>
            <a:endParaRPr lang="es-MX"/>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s-MX"/>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54128EE-4FF9-401B-9F6B-8E684541401D}"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A24EA8-FBC8-4AE8-AE63-EC87979819B2}" type="datetimeFigureOut">
              <a:rPr lang="es-MX" smtClean="0"/>
              <a:pPr/>
              <a:t>16/01/2014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4128EE-4FF9-401B-9F6B-8E684541401D}"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A24EA8-FBC8-4AE8-AE63-EC87979819B2}" type="datetimeFigureOut">
              <a:rPr lang="es-MX" smtClean="0"/>
              <a:pPr/>
              <a:t>16/01/2014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4128EE-4FF9-401B-9F6B-8E684541401D}"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CA24EA8-FBC8-4AE8-AE63-EC87979819B2}" type="datetimeFigureOut">
              <a:rPr lang="es-MX" smtClean="0"/>
              <a:pPr/>
              <a:t>16/01/2014</a:t>
            </a:fld>
            <a:endParaRPr lang="es-MX"/>
          </a:p>
        </p:txBody>
      </p:sp>
      <p:sp>
        <p:nvSpPr>
          <p:cNvPr id="9" name="Slide Number Placeholder 8"/>
          <p:cNvSpPr>
            <a:spLocks noGrp="1"/>
          </p:cNvSpPr>
          <p:nvPr>
            <p:ph type="sldNum" sz="quarter" idx="15"/>
          </p:nvPr>
        </p:nvSpPr>
        <p:spPr/>
        <p:txBody>
          <a:bodyPr rtlCol="0"/>
          <a:lstStyle/>
          <a:p>
            <a:fld id="{A54128EE-4FF9-401B-9F6B-8E684541401D}" type="slidenum">
              <a:rPr lang="es-MX" smtClean="0"/>
              <a:pPr/>
              <a:t>‹#›</a:t>
            </a:fld>
            <a:endParaRPr lang="es-MX"/>
          </a:p>
        </p:txBody>
      </p:sp>
      <p:sp>
        <p:nvSpPr>
          <p:cNvPr id="10" name="Footer Placeholder 9"/>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CA24EA8-FBC8-4AE8-AE63-EC87979819B2}" type="datetimeFigureOut">
              <a:rPr lang="es-MX" smtClean="0"/>
              <a:pPr/>
              <a:t>16/01/2014</a:t>
            </a:fld>
            <a:endParaRPr lang="es-MX"/>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s-MX"/>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54128EE-4FF9-401B-9F6B-8E684541401D}"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A24EA8-FBC8-4AE8-AE63-EC87979819B2}" type="datetimeFigureOut">
              <a:rPr lang="es-MX" smtClean="0"/>
              <a:pPr/>
              <a:t>16/01/2014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4128EE-4FF9-401B-9F6B-8E684541401D}" type="slidenum">
              <a:rPr lang="es-MX" smtClean="0"/>
              <a:pPr/>
              <a:t>‹#›</a:t>
            </a:fld>
            <a:endParaRPr lang="es-MX"/>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CA24EA8-FBC8-4AE8-AE63-EC87979819B2}" type="datetimeFigureOut">
              <a:rPr lang="es-MX" smtClean="0"/>
              <a:pPr/>
              <a:t>16/01/2014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54128EE-4FF9-401B-9F6B-8E684541401D}" type="slidenum">
              <a:rPr lang="es-MX" smtClean="0"/>
              <a:pPr/>
              <a:t>‹#›</a:t>
            </a:fld>
            <a:endParaRPr lang="es-MX"/>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CA24EA8-FBC8-4AE8-AE63-EC87979819B2}" type="datetimeFigureOut">
              <a:rPr lang="es-MX" smtClean="0"/>
              <a:pPr/>
              <a:t>16/01/2014</a:t>
            </a:fld>
            <a:endParaRPr lang="es-MX"/>
          </a:p>
        </p:txBody>
      </p:sp>
      <p:sp>
        <p:nvSpPr>
          <p:cNvPr id="7" name="Slide Number Placeholder 6"/>
          <p:cNvSpPr>
            <a:spLocks noGrp="1"/>
          </p:cNvSpPr>
          <p:nvPr>
            <p:ph type="sldNum" sz="quarter" idx="11"/>
          </p:nvPr>
        </p:nvSpPr>
        <p:spPr/>
        <p:txBody>
          <a:bodyPr rtlCol="0"/>
          <a:lstStyle/>
          <a:p>
            <a:fld id="{A54128EE-4FF9-401B-9F6B-8E684541401D}" type="slidenum">
              <a:rPr lang="es-MX" smtClean="0"/>
              <a:pPr/>
              <a:t>‹#›</a:t>
            </a:fld>
            <a:endParaRPr lang="es-MX"/>
          </a:p>
        </p:txBody>
      </p:sp>
      <p:sp>
        <p:nvSpPr>
          <p:cNvPr id="8" name="Footer Placeholder 7"/>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24EA8-FBC8-4AE8-AE63-EC87979819B2}" type="datetimeFigureOut">
              <a:rPr lang="es-MX" smtClean="0"/>
              <a:pPr/>
              <a:t>16/01/2014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54128EE-4FF9-401B-9F6B-8E684541401D}"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CA24EA8-FBC8-4AE8-AE63-EC87979819B2}" type="datetimeFigureOut">
              <a:rPr lang="es-MX" smtClean="0"/>
              <a:pPr/>
              <a:t>16/01/2014</a:t>
            </a:fld>
            <a:endParaRPr lang="es-MX"/>
          </a:p>
        </p:txBody>
      </p:sp>
      <p:sp>
        <p:nvSpPr>
          <p:cNvPr id="22" name="Slide Number Placeholder 21"/>
          <p:cNvSpPr>
            <a:spLocks noGrp="1"/>
          </p:cNvSpPr>
          <p:nvPr>
            <p:ph type="sldNum" sz="quarter" idx="15"/>
          </p:nvPr>
        </p:nvSpPr>
        <p:spPr/>
        <p:txBody>
          <a:bodyPr rtlCol="0"/>
          <a:lstStyle/>
          <a:p>
            <a:fld id="{A54128EE-4FF9-401B-9F6B-8E684541401D}" type="slidenum">
              <a:rPr lang="es-MX" smtClean="0"/>
              <a:pPr/>
              <a:t>‹#›</a:t>
            </a:fld>
            <a:endParaRPr lang="es-MX"/>
          </a:p>
        </p:txBody>
      </p:sp>
      <p:sp>
        <p:nvSpPr>
          <p:cNvPr id="23" name="Footer Placeholder 22"/>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CA24EA8-FBC8-4AE8-AE63-EC87979819B2}" type="datetimeFigureOut">
              <a:rPr lang="es-MX" smtClean="0"/>
              <a:pPr/>
              <a:t>16/01/2014</a:t>
            </a:fld>
            <a:endParaRPr lang="es-MX"/>
          </a:p>
        </p:txBody>
      </p:sp>
      <p:sp>
        <p:nvSpPr>
          <p:cNvPr id="18" name="Slide Number Placeholder 17"/>
          <p:cNvSpPr>
            <a:spLocks noGrp="1"/>
          </p:cNvSpPr>
          <p:nvPr>
            <p:ph type="sldNum" sz="quarter" idx="11"/>
          </p:nvPr>
        </p:nvSpPr>
        <p:spPr/>
        <p:txBody>
          <a:bodyPr rtlCol="0"/>
          <a:lstStyle/>
          <a:p>
            <a:fld id="{A54128EE-4FF9-401B-9F6B-8E684541401D}" type="slidenum">
              <a:rPr lang="es-MX" smtClean="0"/>
              <a:pPr/>
              <a:t>‹#›</a:t>
            </a:fld>
            <a:endParaRPr lang="es-MX"/>
          </a:p>
        </p:txBody>
      </p:sp>
      <p:sp>
        <p:nvSpPr>
          <p:cNvPr id="21" name="Footer Placeholder 20"/>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CA24EA8-FBC8-4AE8-AE63-EC87979819B2}" type="datetimeFigureOut">
              <a:rPr lang="es-MX" smtClean="0"/>
              <a:pPr/>
              <a:t>16/01/2014</a:t>
            </a:fld>
            <a:endParaRPr lang="es-MX"/>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54128EE-4FF9-401B-9F6B-8E684541401D}"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899592" y="1196752"/>
            <a:ext cx="7772400" cy="1470025"/>
          </a:xfrm>
        </p:spPr>
        <p:txBody>
          <a:bodyPr/>
          <a:lstStyle/>
          <a:p>
            <a:endParaRPr lang="es-MX" dirty="0"/>
          </a:p>
        </p:txBody>
      </p:sp>
      <p:sp>
        <p:nvSpPr>
          <p:cNvPr id="14" name="Subtitle 13"/>
          <p:cNvSpPr>
            <a:spLocks noGrp="1"/>
          </p:cNvSpPr>
          <p:nvPr>
            <p:ph type="subTitle" idx="1"/>
          </p:nvPr>
        </p:nvSpPr>
        <p:spPr/>
        <p:txBody>
          <a:bodyPr/>
          <a:lstStyle/>
          <a:p>
            <a:endParaRPr lang="es-MX"/>
          </a:p>
        </p:txBody>
      </p:sp>
      <p:pic>
        <p:nvPicPr>
          <p:cNvPr id="4" name="Picture 3" descr="naturaleza-wallpaper-4.jpg"/>
          <p:cNvPicPr>
            <a:picLocks noChangeAspect="1"/>
          </p:cNvPicPr>
          <p:nvPr/>
        </p:nvPicPr>
        <p:blipFill>
          <a:blip r:embed="rId2" cstate="print"/>
          <a:stretch>
            <a:fillRect/>
          </a:stretch>
        </p:blipFill>
        <p:spPr>
          <a:xfrm>
            <a:off x="-36512" y="0"/>
            <a:ext cx="9180512" cy="6858000"/>
          </a:xfrm>
          <a:prstGeom prst="rect">
            <a:avLst/>
          </a:prstGeom>
        </p:spPr>
      </p:pic>
      <p:sp>
        <p:nvSpPr>
          <p:cNvPr id="18" name="TextBox 17"/>
          <p:cNvSpPr txBox="1"/>
          <p:nvPr/>
        </p:nvSpPr>
        <p:spPr>
          <a:xfrm>
            <a:off x="251520" y="332656"/>
            <a:ext cx="1656184" cy="400110"/>
          </a:xfrm>
          <a:prstGeom prst="rect">
            <a:avLst/>
          </a:prstGeom>
          <a:noFill/>
        </p:spPr>
        <p:txBody>
          <a:bodyPr wrap="square" rtlCol="0">
            <a:spAutoFit/>
          </a:bodyPr>
          <a:lstStyle/>
          <a:p>
            <a:pPr algn="just"/>
            <a:r>
              <a:rPr lang="es-MX"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BLOQUE ll</a:t>
            </a:r>
            <a:endPar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9" name="TextBox 18"/>
          <p:cNvSpPr txBox="1"/>
          <p:nvPr/>
        </p:nvSpPr>
        <p:spPr>
          <a:xfrm>
            <a:off x="2555776" y="5517232"/>
            <a:ext cx="612068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just"/>
            <a:r>
              <a:rPr lang="es-MX" sz="28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¿Cómo somos los seres vivos?</a:t>
            </a:r>
            <a:endParaRPr lang="es-MX" sz="28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39752" y="1340768"/>
            <a:ext cx="4104456"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2771800" y="1412776"/>
            <a:ext cx="3456384" cy="364902"/>
          </a:xfrm>
        </p:spPr>
        <p:txBody>
          <a:bodyPr>
            <a:normAutofit fontScale="90000"/>
          </a:bodyPr>
          <a:lstStyle/>
          <a:p>
            <a:r>
              <a:rPr lang="es-MX" sz="1800" dirty="0" smtClean="0">
                <a:solidFill>
                  <a:schemeClr val="accent1">
                    <a:lumMod val="20000"/>
                    <a:lumOff val="80000"/>
                  </a:schemeClr>
                </a:solidFill>
              </a:rPr>
              <a:t>¿Qué necesito para vivir?</a:t>
            </a:r>
            <a:endParaRPr lang="es-MX" sz="1800" dirty="0">
              <a:solidFill>
                <a:schemeClr val="accent1">
                  <a:lumMod val="20000"/>
                  <a:lumOff val="80000"/>
                </a:schemeClr>
              </a:solidFill>
            </a:endParaRPr>
          </a:p>
        </p:txBody>
      </p:sp>
      <p:sp>
        <p:nvSpPr>
          <p:cNvPr id="3" name="TextBox 2"/>
          <p:cNvSpPr txBox="1"/>
          <p:nvPr/>
        </p:nvSpPr>
        <p:spPr>
          <a:xfrm>
            <a:off x="2411760" y="1772816"/>
            <a:ext cx="3923928" cy="2554545"/>
          </a:xfrm>
          <a:prstGeom prst="rect">
            <a:avLst/>
          </a:prstGeom>
          <a:noFill/>
        </p:spPr>
        <p:txBody>
          <a:bodyPr wrap="square" rtlCol="0">
            <a:spAutoFit/>
          </a:bodyPr>
          <a:lstStyle/>
          <a:p>
            <a:pPr algn="just"/>
            <a:r>
              <a:rPr lang="es-MX" sz="1600" b="1" dirty="0" smtClean="0">
                <a:latin typeface="Arial" pitchFamily="34" charset="0"/>
                <a:cs typeface="Arial" pitchFamily="34" charset="0"/>
              </a:rPr>
              <a:t>Reconoce, organiza y explica.</a:t>
            </a:r>
          </a:p>
          <a:p>
            <a:pPr algn="just"/>
            <a:r>
              <a:rPr lang="es-MX" sz="1600" dirty="0" smtClean="0">
                <a:latin typeface="Arial" pitchFamily="34" charset="0"/>
                <a:cs typeface="Arial" pitchFamily="34" charset="0"/>
              </a:rPr>
              <a:t>En equipos, escriban en su cuaderno una lista de los objetos que usan en su vida diaria, y de los alimentos que consumen a diario.</a:t>
            </a:r>
          </a:p>
          <a:p>
            <a:pPr algn="just"/>
            <a:r>
              <a:rPr lang="es-MX" sz="1600" dirty="0" smtClean="0">
                <a:latin typeface="Arial" pitchFamily="34" charset="0"/>
                <a:cs typeface="Arial" pitchFamily="34" charset="0"/>
              </a:rPr>
              <a:t>Escriban también cómo sería su vida si carecieran de uno o varios de estos recursos.</a:t>
            </a:r>
          </a:p>
          <a:p>
            <a:pPr algn="just"/>
            <a:r>
              <a:rPr lang="es-MX" sz="1600" dirty="0" smtClean="0">
                <a:latin typeface="Arial" pitchFamily="34" charset="0"/>
                <a:cs typeface="Arial" pitchFamily="34" charset="0"/>
              </a:rPr>
              <a:t>De su lista, ¿cuáles son las cosas más importantes? ¿Por qué?</a:t>
            </a:r>
            <a:endParaRPr lang="es-MX" sz="16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67600" cy="580926"/>
          </a:xfrm>
        </p:spPr>
        <p:txBody>
          <a:bodyPr/>
          <a:lstStyle/>
          <a:p>
            <a:pPr algn="just"/>
            <a:r>
              <a:rPr lang="es-MX" dirty="0" smtClean="0">
                <a:solidFill>
                  <a:srgbClr val="26A907"/>
                </a:solidFill>
                <a:latin typeface="Arial" pitchFamily="34" charset="0"/>
                <a:cs typeface="Arial" pitchFamily="34" charset="0"/>
              </a:rPr>
              <a:t>Importancia del cuidado del ambiente</a:t>
            </a:r>
            <a:endParaRPr lang="es-MX" dirty="0">
              <a:solidFill>
                <a:srgbClr val="26A907"/>
              </a:solidFill>
              <a:latin typeface="Arial" pitchFamily="34" charset="0"/>
              <a:cs typeface="Arial" pitchFamily="34" charset="0"/>
            </a:endParaRPr>
          </a:p>
        </p:txBody>
      </p:sp>
      <p:sp>
        <p:nvSpPr>
          <p:cNvPr id="3" name="TextBox 2"/>
          <p:cNvSpPr txBox="1"/>
          <p:nvPr/>
        </p:nvSpPr>
        <p:spPr>
          <a:xfrm flipH="1">
            <a:off x="467544" y="116632"/>
            <a:ext cx="1538457" cy="369332"/>
          </a:xfrm>
          <a:prstGeom prst="rect">
            <a:avLst/>
          </a:prstGeom>
          <a:noFill/>
        </p:spPr>
        <p:txBody>
          <a:bodyPr wrap="square" rtlCol="0">
            <a:spAutoFit/>
          </a:bodyPr>
          <a:lstStyle/>
          <a:p>
            <a:r>
              <a:rPr lang="es-MX" dirty="0" smtClean="0">
                <a:solidFill>
                  <a:srgbClr val="26A907"/>
                </a:solidFill>
                <a:latin typeface="Arial" pitchFamily="34" charset="0"/>
                <a:cs typeface="Arial" pitchFamily="34" charset="0"/>
              </a:rPr>
              <a:t>TEMA  3</a:t>
            </a:r>
            <a:endParaRPr lang="es-MX" dirty="0">
              <a:solidFill>
                <a:srgbClr val="26A907"/>
              </a:solidFill>
              <a:latin typeface="Arial" pitchFamily="34" charset="0"/>
              <a:cs typeface="Arial" pitchFamily="34" charset="0"/>
            </a:endParaRPr>
          </a:p>
        </p:txBody>
      </p:sp>
      <p:sp>
        <p:nvSpPr>
          <p:cNvPr id="4" name="TextBox 3"/>
          <p:cNvSpPr txBox="1"/>
          <p:nvPr/>
        </p:nvSpPr>
        <p:spPr>
          <a:xfrm>
            <a:off x="539552" y="1556792"/>
            <a:ext cx="7632848" cy="830997"/>
          </a:xfrm>
          <a:prstGeom prst="rect">
            <a:avLst/>
          </a:prstGeom>
          <a:noFill/>
        </p:spPr>
        <p:txBody>
          <a:bodyPr wrap="square" rtlCol="0">
            <a:spAutoFit/>
          </a:bodyPr>
          <a:lstStyle/>
          <a:p>
            <a:pPr algn="just"/>
            <a:r>
              <a:rPr lang="es-MX" sz="1600" dirty="0" smtClean="0">
                <a:latin typeface="Arial" pitchFamily="34" charset="0"/>
                <a:cs typeface="Arial" pitchFamily="34" charset="0"/>
              </a:rPr>
              <a:t>El cuidado del ambiente es de gran importancia. Todos los seres vivos formamos parte de éste y alterarlo pone en riesgo la supervivencia de distintas formas de vida.</a:t>
            </a:r>
            <a:endParaRPr lang="es-MX" sz="1600" dirty="0">
              <a:latin typeface="Arial" pitchFamily="34" charset="0"/>
              <a:cs typeface="Arial" pitchFamily="34" charset="0"/>
            </a:endParaRPr>
          </a:p>
        </p:txBody>
      </p:sp>
      <p:sp>
        <p:nvSpPr>
          <p:cNvPr id="5" name="TextBox 4"/>
          <p:cNvSpPr txBox="1"/>
          <p:nvPr/>
        </p:nvSpPr>
        <p:spPr>
          <a:xfrm>
            <a:off x="1619672" y="2780928"/>
            <a:ext cx="5400600" cy="369332"/>
          </a:xfrm>
          <a:prstGeom prst="rect">
            <a:avLst/>
          </a:prstGeom>
          <a:noFill/>
        </p:spPr>
        <p:txBody>
          <a:bodyPr wrap="square" rtlCol="0">
            <a:spAutoFit/>
          </a:bodyPr>
          <a:lstStyle/>
          <a:p>
            <a:pPr algn="just"/>
            <a:r>
              <a:rPr lang="es-MX" dirty="0" smtClean="0">
                <a:solidFill>
                  <a:srgbClr val="26A907"/>
                </a:solidFill>
                <a:latin typeface="Arial" pitchFamily="34" charset="0"/>
                <a:cs typeface="Arial" pitchFamily="34" charset="0"/>
              </a:rPr>
              <a:t>http://www.youtube.com/watch?v=mY--D25Lmb8</a:t>
            </a:r>
            <a:endParaRPr lang="es-MX" dirty="0">
              <a:solidFill>
                <a:srgbClr val="26A907"/>
              </a:solidFill>
              <a:latin typeface="Arial" pitchFamily="34" charset="0"/>
              <a:cs typeface="Arial" pitchFamily="34" charset="0"/>
            </a:endParaRPr>
          </a:p>
        </p:txBody>
      </p:sp>
      <p:pic>
        <p:nvPicPr>
          <p:cNvPr id="6" name="Picture 5" descr="contaminacion-de-agua-2.jpg"/>
          <p:cNvPicPr>
            <a:picLocks noChangeAspect="1"/>
          </p:cNvPicPr>
          <p:nvPr/>
        </p:nvPicPr>
        <p:blipFill>
          <a:blip r:embed="rId2" cstate="print"/>
          <a:stretch>
            <a:fillRect/>
          </a:stretch>
        </p:blipFill>
        <p:spPr>
          <a:xfrm>
            <a:off x="251520" y="3925026"/>
            <a:ext cx="2742952" cy="2600318"/>
          </a:xfrm>
          <a:prstGeom prst="rect">
            <a:avLst/>
          </a:prstGeom>
        </p:spPr>
      </p:pic>
      <p:pic>
        <p:nvPicPr>
          <p:cNvPr id="7" name="Picture 6" descr="aire.jpg"/>
          <p:cNvPicPr>
            <a:picLocks noChangeAspect="1"/>
          </p:cNvPicPr>
          <p:nvPr/>
        </p:nvPicPr>
        <p:blipFill>
          <a:blip r:embed="rId3" cstate="print"/>
          <a:stretch>
            <a:fillRect/>
          </a:stretch>
        </p:blipFill>
        <p:spPr>
          <a:xfrm>
            <a:off x="3131840" y="4283546"/>
            <a:ext cx="2426477" cy="1881758"/>
          </a:xfrm>
          <a:prstGeom prst="rect">
            <a:avLst/>
          </a:prstGeom>
        </p:spPr>
      </p:pic>
      <p:pic>
        <p:nvPicPr>
          <p:cNvPr id="8" name="Picture 7" descr="image004.jpg"/>
          <p:cNvPicPr>
            <a:picLocks noChangeAspect="1"/>
          </p:cNvPicPr>
          <p:nvPr/>
        </p:nvPicPr>
        <p:blipFill>
          <a:blip r:embed="rId4" cstate="print"/>
          <a:stretch>
            <a:fillRect/>
          </a:stretch>
        </p:blipFill>
        <p:spPr>
          <a:xfrm>
            <a:off x="5652120" y="4005064"/>
            <a:ext cx="3096344" cy="25747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23728" y="1124744"/>
            <a:ext cx="4608512" cy="432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3563888" y="980728"/>
            <a:ext cx="2160240" cy="508918"/>
          </a:xfrm>
        </p:spPr>
        <p:txBody>
          <a:bodyPr>
            <a:normAutofit/>
          </a:bodyPr>
          <a:lstStyle/>
          <a:p>
            <a:r>
              <a:rPr lang="es-MX" sz="1800" dirty="0" smtClean="0">
                <a:solidFill>
                  <a:schemeClr val="accent1">
                    <a:lumMod val="20000"/>
                    <a:lumOff val="80000"/>
                  </a:schemeClr>
                </a:solidFill>
                <a:latin typeface="Arial" pitchFamily="34" charset="0"/>
                <a:cs typeface="Arial" pitchFamily="34" charset="0"/>
              </a:rPr>
              <a:t>Antes y ahora</a:t>
            </a:r>
            <a:endParaRPr lang="es-MX" sz="1800" dirty="0">
              <a:solidFill>
                <a:schemeClr val="accent1">
                  <a:lumMod val="20000"/>
                  <a:lumOff val="80000"/>
                </a:schemeClr>
              </a:solidFill>
              <a:latin typeface="Arial" pitchFamily="34" charset="0"/>
              <a:cs typeface="Arial" pitchFamily="34" charset="0"/>
            </a:endParaRPr>
          </a:p>
        </p:txBody>
      </p:sp>
      <p:sp>
        <p:nvSpPr>
          <p:cNvPr id="3" name="TextBox 2"/>
          <p:cNvSpPr txBox="1"/>
          <p:nvPr/>
        </p:nvSpPr>
        <p:spPr>
          <a:xfrm>
            <a:off x="2195736" y="1484784"/>
            <a:ext cx="4464496" cy="3785652"/>
          </a:xfrm>
          <a:prstGeom prst="rect">
            <a:avLst/>
          </a:prstGeom>
          <a:noFill/>
        </p:spPr>
        <p:txBody>
          <a:bodyPr wrap="square" rtlCol="0">
            <a:spAutoFit/>
          </a:bodyPr>
          <a:lstStyle/>
          <a:p>
            <a:pPr algn="just"/>
            <a:r>
              <a:rPr lang="es-MX" sz="1600" b="1" dirty="0" smtClean="0">
                <a:latin typeface="Arial" pitchFamily="34" charset="0"/>
                <a:cs typeface="Arial" pitchFamily="34" charset="0"/>
              </a:rPr>
              <a:t>Reflexiona.</a:t>
            </a:r>
          </a:p>
          <a:p>
            <a:pPr algn="just"/>
            <a:r>
              <a:rPr lang="es-MX" sz="1600" dirty="0" smtClean="0">
                <a:latin typeface="Arial" pitchFamily="34" charset="0"/>
                <a:cs typeface="Arial" pitchFamily="34" charset="0"/>
              </a:rPr>
              <a:t>Pregunta a tus abuelos o a las personas de mayor edad de la localidad donde vives cómo era el ambiente cuando tenían tu edad, si consumían entonces los mismos productos que ahora y la opinión que tienen al respecto. Registra la información en tu cuaderno.</a:t>
            </a:r>
          </a:p>
          <a:p>
            <a:pPr algn="just"/>
            <a:r>
              <a:rPr lang="es-MX" sz="1600" dirty="0" smtClean="0">
                <a:latin typeface="Arial" pitchFamily="34" charset="0"/>
                <a:cs typeface="Arial" pitchFamily="34" charset="0"/>
              </a:rPr>
              <a:t>El ambiente actual del lugar donde vives ¿es similar al que te describieron tus abuelos?</a:t>
            </a:r>
          </a:p>
          <a:p>
            <a:pPr algn="just"/>
            <a:r>
              <a:rPr lang="es-MX" sz="1600" dirty="0" smtClean="0">
                <a:latin typeface="Arial" pitchFamily="34" charset="0"/>
                <a:cs typeface="Arial" pitchFamily="34" charset="0"/>
              </a:rPr>
              <a:t>Responde en tu cuaderno.</a:t>
            </a:r>
          </a:p>
          <a:p>
            <a:pPr algn="just"/>
            <a:r>
              <a:rPr lang="es-MX" sz="1600" dirty="0" smtClean="0">
                <a:latin typeface="Arial" pitchFamily="34" charset="0"/>
                <a:cs typeface="Arial" pitchFamily="34" charset="0"/>
              </a:rPr>
              <a:t>¿Por qué? </a:t>
            </a:r>
          </a:p>
          <a:p>
            <a:pPr algn="just"/>
            <a:r>
              <a:rPr lang="es-MX" sz="1600" dirty="0" smtClean="0">
                <a:latin typeface="Arial" pitchFamily="34" charset="0"/>
                <a:cs typeface="Arial" pitchFamily="34" charset="0"/>
              </a:rPr>
              <a:t>¿Hay algún componente natural que antes consumían y ahora ya no existe o es muy difícil de conseguir? ¿Cuál?</a:t>
            </a:r>
          </a:p>
          <a:p>
            <a:pPr algn="just"/>
            <a:r>
              <a:rPr lang="es-MX" sz="1600" dirty="0" smtClean="0">
                <a:latin typeface="Arial" pitchFamily="34" charset="0"/>
                <a:cs typeface="Arial" pitchFamily="34" charset="0"/>
              </a:rPr>
              <a:t>¿Qué opinan ellos al respecto?</a:t>
            </a:r>
            <a:endParaRPr lang="es-MX" sz="16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6552728" cy="652934"/>
          </a:xfrm>
        </p:spPr>
        <p:txBody>
          <a:bodyPr/>
          <a:lstStyle/>
          <a:p>
            <a:pPr algn="just"/>
            <a:r>
              <a:rPr lang="es-MX" dirty="0" smtClean="0">
                <a:solidFill>
                  <a:srgbClr val="26A907"/>
                </a:solidFill>
                <a:latin typeface="Arial" pitchFamily="34" charset="0"/>
                <a:cs typeface="Arial" pitchFamily="34" charset="0"/>
              </a:rPr>
              <a:t>Interacciones de los seres vivos</a:t>
            </a:r>
            <a:endParaRPr lang="es-MX" dirty="0">
              <a:solidFill>
                <a:srgbClr val="26A907"/>
              </a:solidFill>
              <a:latin typeface="Arial" pitchFamily="34" charset="0"/>
              <a:cs typeface="Arial" pitchFamily="34" charset="0"/>
            </a:endParaRPr>
          </a:p>
        </p:txBody>
      </p:sp>
      <p:sp>
        <p:nvSpPr>
          <p:cNvPr id="3" name="TextBox 2"/>
          <p:cNvSpPr txBox="1"/>
          <p:nvPr/>
        </p:nvSpPr>
        <p:spPr>
          <a:xfrm>
            <a:off x="467544" y="188640"/>
            <a:ext cx="3168352" cy="369332"/>
          </a:xfrm>
          <a:prstGeom prst="rect">
            <a:avLst/>
          </a:prstGeom>
          <a:noFill/>
        </p:spPr>
        <p:txBody>
          <a:bodyPr wrap="square" rtlCol="0">
            <a:spAutoFit/>
          </a:bodyPr>
          <a:lstStyle/>
          <a:p>
            <a:pPr algn="just"/>
            <a:r>
              <a:rPr lang="es-MX" dirty="0" smtClean="0">
                <a:solidFill>
                  <a:srgbClr val="26A907"/>
                </a:solidFill>
                <a:latin typeface="Arial" pitchFamily="34" charset="0"/>
                <a:cs typeface="Arial" pitchFamily="34" charset="0"/>
              </a:rPr>
              <a:t>TEMA 1</a:t>
            </a:r>
            <a:endParaRPr lang="es-MX" dirty="0">
              <a:solidFill>
                <a:srgbClr val="26A907"/>
              </a:solidFill>
              <a:latin typeface="Arial" pitchFamily="34" charset="0"/>
              <a:cs typeface="Arial" pitchFamily="34" charset="0"/>
            </a:endParaRPr>
          </a:p>
        </p:txBody>
      </p:sp>
      <p:pic>
        <p:nvPicPr>
          <p:cNvPr id="4" name="Picture 3" descr="02_benadillo.png"/>
          <p:cNvPicPr>
            <a:picLocks noChangeAspect="1"/>
          </p:cNvPicPr>
          <p:nvPr/>
        </p:nvPicPr>
        <p:blipFill>
          <a:blip r:embed="rId2" cstate="print"/>
          <a:stretch>
            <a:fillRect/>
          </a:stretch>
        </p:blipFill>
        <p:spPr>
          <a:xfrm>
            <a:off x="3961117" y="1772816"/>
            <a:ext cx="4355299" cy="2894459"/>
          </a:xfrm>
          <a:prstGeom prst="rect">
            <a:avLst/>
          </a:prstGeom>
        </p:spPr>
      </p:pic>
      <p:sp>
        <p:nvSpPr>
          <p:cNvPr id="5" name="TextBox 4"/>
          <p:cNvSpPr txBox="1"/>
          <p:nvPr/>
        </p:nvSpPr>
        <p:spPr>
          <a:xfrm>
            <a:off x="467544" y="2204864"/>
            <a:ext cx="3240360" cy="1815882"/>
          </a:xfrm>
          <a:prstGeom prst="rect">
            <a:avLst/>
          </a:prstGeom>
          <a:noFill/>
        </p:spPr>
        <p:txBody>
          <a:bodyPr wrap="square" rtlCol="0">
            <a:spAutoFit/>
          </a:bodyPr>
          <a:lstStyle/>
          <a:p>
            <a:pPr algn="just"/>
            <a:r>
              <a:rPr lang="es-MX" sz="1600" dirty="0" smtClean="0">
                <a:latin typeface="Arial" pitchFamily="34" charset="0"/>
                <a:cs typeface="Arial" pitchFamily="34" charset="0"/>
              </a:rPr>
              <a:t>En este bloque aprenderás ¿Cómo obtienen energía los demás seres vivos?  ¿Todos se nutren igual? ¿Las plantas también se nutren y respiran? ¿Todos los seres vivos respiran de la misma manera?</a:t>
            </a:r>
            <a:endParaRPr lang="es-MX" sz="1600" dirty="0">
              <a:latin typeface="Arial" pitchFamily="34" charset="0"/>
              <a:cs typeface="Arial" pitchFamily="34" charset="0"/>
            </a:endParaRPr>
          </a:p>
        </p:txBody>
      </p:sp>
      <p:sp>
        <p:nvSpPr>
          <p:cNvPr id="6" name="TextBox 5"/>
          <p:cNvSpPr txBox="1"/>
          <p:nvPr/>
        </p:nvSpPr>
        <p:spPr>
          <a:xfrm>
            <a:off x="6047656" y="4653136"/>
            <a:ext cx="3096344" cy="276999"/>
          </a:xfrm>
          <a:prstGeom prst="rect">
            <a:avLst/>
          </a:prstGeom>
          <a:noFill/>
        </p:spPr>
        <p:txBody>
          <a:bodyPr wrap="square" rtlCol="0">
            <a:spAutoFit/>
          </a:bodyPr>
          <a:lstStyle/>
          <a:p>
            <a:r>
              <a:rPr lang="es-MX" sz="1200" dirty="0" smtClean="0">
                <a:latin typeface="Arial" pitchFamily="34" charset="0"/>
                <a:cs typeface="Arial" pitchFamily="34" charset="0"/>
              </a:rPr>
              <a:t>Venados, animales herbívoros. </a:t>
            </a:r>
            <a:endParaRPr lang="es-MX" sz="12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696744" cy="364902"/>
          </a:xfrm>
        </p:spPr>
        <p:txBody>
          <a:bodyPr>
            <a:noAutofit/>
          </a:bodyPr>
          <a:lstStyle/>
          <a:p>
            <a:pPr algn="just"/>
            <a:r>
              <a:rPr lang="es-MX" sz="1700" dirty="0" smtClean="0">
                <a:solidFill>
                  <a:srgbClr val="00B050"/>
                </a:solidFill>
                <a:latin typeface="Arial" pitchFamily="34" charset="0"/>
                <a:cs typeface="Arial" pitchFamily="34" charset="0"/>
              </a:rPr>
              <a:t>Relación entre la alimentación de los animales y su ambiente</a:t>
            </a:r>
            <a:endParaRPr lang="es-MX" sz="1700" dirty="0">
              <a:solidFill>
                <a:srgbClr val="00B050"/>
              </a:solidFill>
              <a:latin typeface="Arial" pitchFamily="34" charset="0"/>
              <a:cs typeface="Arial" pitchFamily="34" charset="0"/>
            </a:endParaRPr>
          </a:p>
        </p:txBody>
      </p:sp>
      <p:sp>
        <p:nvSpPr>
          <p:cNvPr id="3" name="TextBox 2"/>
          <p:cNvSpPr txBox="1"/>
          <p:nvPr/>
        </p:nvSpPr>
        <p:spPr>
          <a:xfrm>
            <a:off x="323528" y="692696"/>
            <a:ext cx="3672408" cy="338554"/>
          </a:xfrm>
          <a:prstGeom prst="rect">
            <a:avLst/>
          </a:prstGeom>
          <a:noFill/>
        </p:spPr>
        <p:txBody>
          <a:bodyPr wrap="square" rtlCol="0">
            <a:spAutoFit/>
          </a:bodyPr>
          <a:lstStyle/>
          <a:p>
            <a:pPr algn="just"/>
            <a:r>
              <a:rPr lang="es-MX" sz="1600" dirty="0" smtClean="0">
                <a:solidFill>
                  <a:srgbClr val="00B050"/>
                </a:solidFill>
                <a:latin typeface="Arial" pitchFamily="34" charset="0"/>
                <a:cs typeface="Arial" pitchFamily="34" charset="0"/>
              </a:rPr>
              <a:t>¿De qué se alimentan los animales?</a:t>
            </a:r>
            <a:endParaRPr lang="es-MX" sz="1600" dirty="0">
              <a:solidFill>
                <a:srgbClr val="00B050"/>
              </a:solidFill>
              <a:latin typeface="Arial" pitchFamily="34" charset="0"/>
              <a:cs typeface="Arial" pitchFamily="34" charset="0"/>
            </a:endParaRPr>
          </a:p>
        </p:txBody>
      </p:sp>
      <p:pic>
        <p:nvPicPr>
          <p:cNvPr id="4" name="Picture 3" descr="Carnotauro.png"/>
          <p:cNvPicPr>
            <a:picLocks noChangeAspect="1"/>
          </p:cNvPicPr>
          <p:nvPr/>
        </p:nvPicPr>
        <p:blipFill>
          <a:blip r:embed="rId2" cstate="print"/>
          <a:stretch>
            <a:fillRect/>
          </a:stretch>
        </p:blipFill>
        <p:spPr>
          <a:xfrm>
            <a:off x="0" y="3105150"/>
            <a:ext cx="3684208" cy="3780234"/>
          </a:xfrm>
          <a:prstGeom prst="rect">
            <a:avLst/>
          </a:prstGeom>
        </p:spPr>
      </p:pic>
      <p:pic>
        <p:nvPicPr>
          <p:cNvPr id="5" name="Picture 4" descr="0447cr.jpg"/>
          <p:cNvPicPr>
            <a:picLocks noChangeAspect="1"/>
          </p:cNvPicPr>
          <p:nvPr/>
        </p:nvPicPr>
        <p:blipFill>
          <a:blip r:embed="rId3" cstate="print"/>
          <a:stretch>
            <a:fillRect/>
          </a:stretch>
        </p:blipFill>
        <p:spPr>
          <a:xfrm>
            <a:off x="5220072" y="1268760"/>
            <a:ext cx="3369171" cy="2248249"/>
          </a:xfrm>
          <a:prstGeom prst="rect">
            <a:avLst/>
          </a:prstGeom>
        </p:spPr>
      </p:pic>
      <p:sp>
        <p:nvSpPr>
          <p:cNvPr id="6" name="TextBox 5"/>
          <p:cNvSpPr txBox="1"/>
          <p:nvPr/>
        </p:nvSpPr>
        <p:spPr>
          <a:xfrm>
            <a:off x="467544" y="1556792"/>
            <a:ext cx="4608512" cy="1323439"/>
          </a:xfrm>
          <a:prstGeom prst="rect">
            <a:avLst/>
          </a:prstGeom>
          <a:noFill/>
        </p:spPr>
        <p:txBody>
          <a:bodyPr wrap="square" rtlCol="0">
            <a:spAutoFit/>
          </a:bodyPr>
          <a:lstStyle/>
          <a:p>
            <a:pPr algn="just"/>
            <a:r>
              <a:rPr lang="es-MX" sz="1600" dirty="0" smtClean="0">
                <a:latin typeface="Arial" pitchFamily="34" charset="0"/>
                <a:cs typeface="Arial" pitchFamily="34" charset="0"/>
              </a:rPr>
              <a:t>El tipo de alimentación de un ser vivo está en función del lugar donde habita. Por ejemplo, la tortuga del desierto que habita en los estados de Coahuila Chihuahua y Sonora sólo come nopales y cactus.</a:t>
            </a:r>
            <a:endParaRPr lang="es-MX" sz="1600" dirty="0">
              <a:latin typeface="Arial" pitchFamily="34" charset="0"/>
              <a:cs typeface="Arial" pitchFamily="34" charset="0"/>
            </a:endParaRPr>
          </a:p>
        </p:txBody>
      </p:sp>
      <p:sp>
        <p:nvSpPr>
          <p:cNvPr id="7" name="TextBox 6"/>
          <p:cNvSpPr txBox="1"/>
          <p:nvPr/>
        </p:nvSpPr>
        <p:spPr>
          <a:xfrm>
            <a:off x="5364088" y="3501008"/>
            <a:ext cx="3240360" cy="276999"/>
          </a:xfrm>
          <a:prstGeom prst="rect">
            <a:avLst/>
          </a:prstGeom>
          <a:noFill/>
        </p:spPr>
        <p:txBody>
          <a:bodyPr wrap="square" rtlCol="0">
            <a:spAutoFit/>
          </a:bodyPr>
          <a:lstStyle/>
          <a:p>
            <a:r>
              <a:rPr lang="es-MX" sz="1200" dirty="0" smtClean="0">
                <a:latin typeface="Arial" pitchFamily="34" charset="0"/>
                <a:cs typeface="Arial" pitchFamily="34" charset="0"/>
              </a:rPr>
              <a:t>Tortuga del desierto en peligro de extinción.</a:t>
            </a:r>
            <a:endParaRPr lang="es-MX" sz="1200" dirty="0">
              <a:latin typeface="Arial" pitchFamily="34" charset="0"/>
              <a:cs typeface="Arial" pitchFamily="34" charset="0"/>
            </a:endParaRPr>
          </a:p>
        </p:txBody>
      </p:sp>
      <p:sp>
        <p:nvSpPr>
          <p:cNvPr id="8" name="TextBox 7"/>
          <p:cNvSpPr txBox="1"/>
          <p:nvPr/>
        </p:nvSpPr>
        <p:spPr>
          <a:xfrm>
            <a:off x="3851920" y="4437112"/>
            <a:ext cx="4104456" cy="1815882"/>
          </a:xfrm>
          <a:prstGeom prst="rect">
            <a:avLst/>
          </a:prstGeom>
          <a:noFill/>
        </p:spPr>
        <p:txBody>
          <a:bodyPr wrap="square" rtlCol="0">
            <a:spAutoFit/>
          </a:bodyPr>
          <a:lstStyle/>
          <a:p>
            <a:pPr algn="just"/>
            <a:r>
              <a:rPr lang="es-MX" sz="1600" dirty="0" smtClean="0">
                <a:latin typeface="Arial" pitchFamily="34" charset="0"/>
                <a:cs typeface="Arial" pitchFamily="34" charset="0"/>
              </a:rPr>
              <a:t>El tiranosaurio media 10 a 14 m de altura, con un peso 7000 kilogramos. Era carnívoro, se alimentaba de otros dinosaurios. </a:t>
            </a:r>
          </a:p>
          <a:p>
            <a:pPr algn="just"/>
            <a:r>
              <a:rPr lang="es-MX" sz="1600" dirty="0" smtClean="0">
                <a:latin typeface="Arial" pitchFamily="34" charset="0"/>
                <a:cs typeface="Arial" pitchFamily="34" charset="0"/>
              </a:rPr>
              <a:t>Los dinosaurios se extinguieron millones de años antes de que apareciera el ser humano sobre la Tierra.</a:t>
            </a:r>
            <a:endParaRPr lang="es-MX" sz="1600" dirty="0">
              <a:latin typeface="Arial" pitchFamily="34" charset="0"/>
              <a:cs typeface="Arial" pitchFamily="34" charset="0"/>
            </a:endParaRPr>
          </a:p>
        </p:txBody>
      </p:sp>
      <p:sp>
        <p:nvSpPr>
          <p:cNvPr id="9" name="TextBox 8"/>
          <p:cNvSpPr txBox="1"/>
          <p:nvPr/>
        </p:nvSpPr>
        <p:spPr>
          <a:xfrm>
            <a:off x="3851920" y="4149080"/>
            <a:ext cx="1944216" cy="369332"/>
          </a:xfrm>
          <a:prstGeom prst="rect">
            <a:avLst/>
          </a:prstGeom>
          <a:noFill/>
        </p:spPr>
        <p:txBody>
          <a:bodyPr wrap="square" rtlCol="0">
            <a:spAutoFit/>
          </a:bodyPr>
          <a:lstStyle/>
          <a:p>
            <a:r>
              <a:rPr lang="es-MX" dirty="0" smtClean="0">
                <a:solidFill>
                  <a:srgbClr val="00B050"/>
                </a:solidFill>
                <a:latin typeface="Arial" pitchFamily="34" charset="0"/>
                <a:cs typeface="Arial" pitchFamily="34" charset="0"/>
              </a:rPr>
              <a:t>Dato interesante</a:t>
            </a:r>
            <a:endParaRPr lang="es-MX" dirty="0">
              <a:solidFill>
                <a:srgbClr val="00B050"/>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39752" y="764704"/>
            <a:ext cx="4248472" cy="5517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2411760" y="1052736"/>
            <a:ext cx="4248472" cy="360040"/>
          </a:xfrm>
        </p:spPr>
        <p:txBody>
          <a:bodyPr>
            <a:noAutofit/>
          </a:bodyPr>
          <a:lstStyle/>
          <a:p>
            <a:pPr algn="just"/>
            <a:r>
              <a:rPr lang="es-MX" sz="1800" dirty="0" smtClean="0">
                <a:solidFill>
                  <a:schemeClr val="accent1">
                    <a:lumMod val="20000"/>
                    <a:lumOff val="80000"/>
                  </a:schemeClr>
                </a:solidFill>
                <a:latin typeface="Arial" pitchFamily="34" charset="0"/>
                <a:cs typeface="Arial" pitchFamily="34" charset="0"/>
              </a:rPr>
              <a:t>Los animales del lugar de donde vivo</a:t>
            </a:r>
            <a:endParaRPr lang="es-MX" sz="1800" dirty="0">
              <a:solidFill>
                <a:schemeClr val="accent1">
                  <a:lumMod val="20000"/>
                  <a:lumOff val="80000"/>
                </a:schemeClr>
              </a:solidFill>
              <a:latin typeface="Arial" pitchFamily="34" charset="0"/>
              <a:cs typeface="Arial" pitchFamily="34" charset="0"/>
            </a:endParaRPr>
          </a:p>
        </p:txBody>
      </p:sp>
      <p:sp>
        <p:nvSpPr>
          <p:cNvPr id="3" name="TextBox 2"/>
          <p:cNvSpPr txBox="1"/>
          <p:nvPr/>
        </p:nvSpPr>
        <p:spPr>
          <a:xfrm>
            <a:off x="2339752" y="1700808"/>
            <a:ext cx="4248472" cy="1323439"/>
          </a:xfrm>
          <a:prstGeom prst="rect">
            <a:avLst/>
          </a:prstGeom>
          <a:noFill/>
        </p:spPr>
        <p:txBody>
          <a:bodyPr wrap="square" rtlCol="0">
            <a:spAutoFit/>
          </a:bodyPr>
          <a:lstStyle/>
          <a:p>
            <a:pPr algn="just"/>
            <a:r>
              <a:rPr lang="es-MX" sz="1600" dirty="0" smtClean="0">
                <a:latin typeface="Arial" pitchFamily="34" charset="0"/>
                <a:cs typeface="Arial" pitchFamily="34" charset="0"/>
              </a:rPr>
              <a:t>En equipos, elaboren en su cuaderno una lista de animales que habiten en el lugar donde viven o en un medio natural cercano. Escriban de qué se alimentan esos animales. </a:t>
            </a:r>
            <a:endParaRPr lang="es-MX" sz="1600" dirty="0">
              <a:latin typeface="Arial" pitchFamily="34" charset="0"/>
              <a:cs typeface="Arial" pitchFamily="34" charset="0"/>
            </a:endParaRPr>
          </a:p>
        </p:txBody>
      </p:sp>
      <p:sp>
        <p:nvSpPr>
          <p:cNvPr id="4" name="TextBox 3"/>
          <p:cNvSpPr txBox="1"/>
          <p:nvPr/>
        </p:nvSpPr>
        <p:spPr>
          <a:xfrm>
            <a:off x="2555776" y="2924944"/>
            <a:ext cx="4032448" cy="1077218"/>
          </a:xfrm>
          <a:prstGeom prst="rect">
            <a:avLst/>
          </a:prstGeom>
          <a:noFill/>
        </p:spPr>
        <p:txBody>
          <a:bodyPr wrap="square" rtlCol="0">
            <a:spAutoFit/>
          </a:bodyPr>
          <a:lstStyle/>
          <a:p>
            <a:pPr algn="just"/>
            <a:r>
              <a:rPr lang="es-MX" sz="1600" dirty="0" smtClean="0">
                <a:latin typeface="Arial" pitchFamily="34" charset="0"/>
                <a:cs typeface="Arial" pitchFamily="34" charset="0"/>
              </a:rPr>
              <a:t>Contesten lo siguiente.</a:t>
            </a:r>
          </a:p>
          <a:p>
            <a:pPr algn="just"/>
            <a:r>
              <a:rPr lang="es-MX" sz="1600" dirty="0" smtClean="0">
                <a:latin typeface="Arial" pitchFamily="34" charset="0"/>
                <a:cs typeface="Arial" pitchFamily="34" charset="0"/>
              </a:rPr>
              <a:t>1.¿Quién se come a quién? ¿Cómo lo hacen? ¿De qué se alimentan las plantas y los animales que observas?</a:t>
            </a:r>
          </a:p>
        </p:txBody>
      </p:sp>
      <p:sp>
        <p:nvSpPr>
          <p:cNvPr id="6" name="TextBox 5"/>
          <p:cNvSpPr txBox="1"/>
          <p:nvPr/>
        </p:nvSpPr>
        <p:spPr>
          <a:xfrm>
            <a:off x="2339752" y="3933056"/>
            <a:ext cx="4248472" cy="584775"/>
          </a:xfrm>
          <a:prstGeom prst="rect">
            <a:avLst/>
          </a:prstGeom>
          <a:noFill/>
        </p:spPr>
        <p:txBody>
          <a:bodyPr wrap="square" rtlCol="0">
            <a:spAutoFit/>
          </a:bodyPr>
          <a:lstStyle/>
          <a:p>
            <a:pPr algn="just"/>
            <a:r>
              <a:rPr lang="es-MX" sz="1600" dirty="0" smtClean="0">
                <a:latin typeface="Arial" pitchFamily="34" charset="0"/>
                <a:cs typeface="Arial" pitchFamily="34" charset="0"/>
              </a:rPr>
              <a:t>Ahora, en su cuaderno dibujen dos animales de su lista.</a:t>
            </a:r>
          </a:p>
        </p:txBody>
      </p:sp>
      <p:sp>
        <p:nvSpPr>
          <p:cNvPr id="7" name="TextBox 6"/>
          <p:cNvSpPr txBox="1"/>
          <p:nvPr/>
        </p:nvSpPr>
        <p:spPr>
          <a:xfrm>
            <a:off x="2339752" y="1340768"/>
            <a:ext cx="3816424" cy="338554"/>
          </a:xfrm>
          <a:prstGeom prst="rect">
            <a:avLst/>
          </a:prstGeom>
          <a:noFill/>
        </p:spPr>
        <p:txBody>
          <a:bodyPr wrap="square" rtlCol="0">
            <a:spAutoFit/>
          </a:bodyPr>
          <a:lstStyle/>
          <a:p>
            <a:r>
              <a:rPr lang="es-MX" sz="1600" b="1" dirty="0" smtClean="0">
                <a:latin typeface="Arial" pitchFamily="34" charset="0"/>
                <a:cs typeface="Arial" pitchFamily="34" charset="0"/>
              </a:rPr>
              <a:t>Identifica y relaciona.</a:t>
            </a:r>
            <a:endParaRPr lang="es-MX" sz="1600" b="1" dirty="0">
              <a:latin typeface="Arial" pitchFamily="34" charset="0"/>
              <a:cs typeface="Arial" pitchFamily="34" charset="0"/>
            </a:endParaRPr>
          </a:p>
        </p:txBody>
      </p:sp>
      <p:sp>
        <p:nvSpPr>
          <p:cNvPr id="9" name="TextBox 8"/>
          <p:cNvSpPr txBox="1"/>
          <p:nvPr/>
        </p:nvSpPr>
        <p:spPr>
          <a:xfrm>
            <a:off x="2555776" y="4437112"/>
            <a:ext cx="4032448" cy="1323439"/>
          </a:xfrm>
          <a:prstGeom prst="rect">
            <a:avLst/>
          </a:prstGeom>
          <a:noFill/>
        </p:spPr>
        <p:txBody>
          <a:bodyPr wrap="square" rtlCol="0">
            <a:spAutoFit/>
          </a:bodyPr>
          <a:lstStyle/>
          <a:p>
            <a:pPr algn="just"/>
            <a:r>
              <a:rPr lang="es-MX" sz="1600" dirty="0" smtClean="0">
                <a:latin typeface="Arial" pitchFamily="34" charset="0"/>
                <a:cs typeface="Arial" pitchFamily="34" charset="0"/>
              </a:rPr>
              <a:t>2.¿Cuál consideras que tenga mayor cantidad de alimento? ¿Por qué? ¿Por qué la obtención de alimento es importante para que un animal al sobreviva en un medio determinado?</a:t>
            </a:r>
            <a:endParaRPr lang="es-MX" sz="16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5760640" cy="508918"/>
          </a:xfrm>
        </p:spPr>
        <p:txBody>
          <a:bodyPr>
            <a:normAutofit/>
          </a:bodyPr>
          <a:lstStyle/>
          <a:p>
            <a:r>
              <a:rPr lang="es-MX" sz="1700" dirty="0" smtClean="0">
                <a:solidFill>
                  <a:srgbClr val="00B050"/>
                </a:solidFill>
                <a:latin typeface="Arial" pitchFamily="34" charset="0"/>
                <a:cs typeface="Arial" pitchFamily="34" charset="0"/>
              </a:rPr>
              <a:t>Clasificación de los animales por su alimentación</a:t>
            </a:r>
            <a:endParaRPr lang="es-MX" sz="1700" dirty="0">
              <a:solidFill>
                <a:srgbClr val="00B050"/>
              </a:solidFill>
              <a:latin typeface="Arial" pitchFamily="34" charset="0"/>
              <a:cs typeface="Arial" pitchFamily="34" charset="0"/>
            </a:endParaRPr>
          </a:p>
        </p:txBody>
      </p:sp>
      <p:sp>
        <p:nvSpPr>
          <p:cNvPr id="3" name="TextBox 2"/>
          <p:cNvSpPr txBox="1"/>
          <p:nvPr/>
        </p:nvSpPr>
        <p:spPr>
          <a:xfrm>
            <a:off x="611560" y="908720"/>
            <a:ext cx="3888432" cy="3046988"/>
          </a:xfrm>
          <a:prstGeom prst="rect">
            <a:avLst/>
          </a:prstGeom>
          <a:noFill/>
        </p:spPr>
        <p:txBody>
          <a:bodyPr wrap="square" rtlCol="0">
            <a:spAutoFit/>
          </a:bodyPr>
          <a:lstStyle/>
          <a:p>
            <a:pPr algn="just"/>
            <a:r>
              <a:rPr lang="es-MX" sz="1600" dirty="0" smtClean="0">
                <a:latin typeface="Arial" pitchFamily="34" charset="0"/>
                <a:cs typeface="Arial" pitchFamily="34" charset="0"/>
              </a:rPr>
              <a:t>En cada región la alimentación de los animales es muy variada. A los que se alimentan de la carne de otros se les llama </a:t>
            </a:r>
            <a:r>
              <a:rPr lang="es-MX" sz="1600" dirty="0" smtClean="0">
                <a:solidFill>
                  <a:srgbClr val="26A907"/>
                </a:solidFill>
                <a:latin typeface="Arial" pitchFamily="34" charset="0"/>
                <a:cs typeface="Arial" pitchFamily="34" charset="0"/>
              </a:rPr>
              <a:t>carnívoros</a:t>
            </a:r>
            <a:r>
              <a:rPr lang="es-MX" sz="1600" dirty="0" smtClean="0">
                <a:latin typeface="Arial" pitchFamily="34" charset="0"/>
                <a:cs typeface="Arial" pitchFamily="34" charset="0"/>
              </a:rPr>
              <a:t>. Algunos animales se alimentan de plantas (frutos, hojas, brotes tiernos, corteza, etcétera) y hongos, por eso se le denomina </a:t>
            </a:r>
            <a:r>
              <a:rPr lang="es-MX" sz="1600" dirty="0" smtClean="0">
                <a:solidFill>
                  <a:srgbClr val="26A907"/>
                </a:solidFill>
                <a:latin typeface="Arial" pitchFamily="34" charset="0"/>
                <a:cs typeface="Arial" pitchFamily="34" charset="0"/>
              </a:rPr>
              <a:t>herbívoros</a:t>
            </a:r>
            <a:r>
              <a:rPr lang="es-MX" sz="1600" dirty="0" smtClean="0">
                <a:latin typeface="Arial" pitchFamily="34" charset="0"/>
                <a:cs typeface="Arial" pitchFamily="34" charset="0"/>
              </a:rPr>
              <a:t>. Otros comen tanto plantas como hongos y otros animales, por eso se les llama </a:t>
            </a:r>
            <a:r>
              <a:rPr lang="es-MX" sz="1600" dirty="0" smtClean="0">
                <a:solidFill>
                  <a:srgbClr val="26A907"/>
                </a:solidFill>
                <a:latin typeface="Arial" pitchFamily="34" charset="0"/>
                <a:cs typeface="Arial" pitchFamily="34" charset="0"/>
              </a:rPr>
              <a:t>omnívoros</a:t>
            </a:r>
            <a:r>
              <a:rPr lang="es-MX" sz="1600" dirty="0" smtClean="0">
                <a:latin typeface="Arial" pitchFamily="34" charset="0"/>
                <a:cs typeface="Arial" pitchFamily="34" charset="0"/>
              </a:rPr>
              <a:t>. Otros más consumen insectos y se les denomina </a:t>
            </a:r>
            <a:r>
              <a:rPr lang="es-MX" sz="1600" dirty="0" smtClean="0">
                <a:solidFill>
                  <a:srgbClr val="26A907"/>
                </a:solidFill>
                <a:latin typeface="Arial" pitchFamily="34" charset="0"/>
                <a:cs typeface="Arial" pitchFamily="34" charset="0"/>
              </a:rPr>
              <a:t>insectívoros</a:t>
            </a:r>
            <a:r>
              <a:rPr lang="es-MX" sz="1600" dirty="0" smtClean="0">
                <a:latin typeface="Arial" pitchFamily="34" charset="0"/>
                <a:cs typeface="Arial" pitchFamily="34" charset="0"/>
              </a:rPr>
              <a:t>.</a:t>
            </a:r>
            <a:endParaRPr lang="es-MX" sz="1600" dirty="0">
              <a:latin typeface="Arial" pitchFamily="34" charset="0"/>
              <a:cs typeface="Arial" pitchFamily="34" charset="0"/>
            </a:endParaRPr>
          </a:p>
        </p:txBody>
      </p:sp>
      <p:pic>
        <p:nvPicPr>
          <p:cNvPr id="4" name="Picture 3" descr="Ataques-de-leones.jpg"/>
          <p:cNvPicPr>
            <a:picLocks noChangeAspect="1"/>
          </p:cNvPicPr>
          <p:nvPr/>
        </p:nvPicPr>
        <p:blipFill>
          <a:blip r:embed="rId2" cstate="print"/>
          <a:stretch>
            <a:fillRect/>
          </a:stretch>
        </p:blipFill>
        <p:spPr>
          <a:xfrm>
            <a:off x="4788024" y="1196752"/>
            <a:ext cx="3027364" cy="2016224"/>
          </a:xfrm>
          <a:prstGeom prst="rect">
            <a:avLst/>
          </a:prstGeom>
        </p:spPr>
      </p:pic>
      <p:pic>
        <p:nvPicPr>
          <p:cNvPr id="5" name="Picture 4" descr="cebra.jpg"/>
          <p:cNvPicPr>
            <a:picLocks noChangeAspect="1"/>
          </p:cNvPicPr>
          <p:nvPr/>
        </p:nvPicPr>
        <p:blipFill>
          <a:blip r:embed="rId3" cstate="print"/>
          <a:stretch>
            <a:fillRect/>
          </a:stretch>
        </p:blipFill>
        <p:spPr>
          <a:xfrm>
            <a:off x="755576" y="4149080"/>
            <a:ext cx="2808312" cy="1874986"/>
          </a:xfrm>
          <a:prstGeom prst="rect">
            <a:avLst/>
          </a:prstGeom>
        </p:spPr>
      </p:pic>
      <p:pic>
        <p:nvPicPr>
          <p:cNvPr id="7" name="Picture 6" descr="09_coaticoco.png"/>
          <p:cNvPicPr>
            <a:picLocks noChangeAspect="1"/>
          </p:cNvPicPr>
          <p:nvPr/>
        </p:nvPicPr>
        <p:blipFill>
          <a:blip r:embed="rId4" cstate="print"/>
          <a:stretch>
            <a:fillRect/>
          </a:stretch>
        </p:blipFill>
        <p:spPr>
          <a:xfrm>
            <a:off x="4932040" y="3933056"/>
            <a:ext cx="2736304" cy="2115699"/>
          </a:xfrm>
          <a:prstGeom prst="rect">
            <a:avLst/>
          </a:prstGeom>
        </p:spPr>
      </p:pic>
      <p:sp>
        <p:nvSpPr>
          <p:cNvPr id="8" name="TextBox 7"/>
          <p:cNvSpPr txBox="1"/>
          <p:nvPr/>
        </p:nvSpPr>
        <p:spPr>
          <a:xfrm>
            <a:off x="5796136" y="5949280"/>
            <a:ext cx="1944216" cy="369332"/>
          </a:xfrm>
          <a:prstGeom prst="rect">
            <a:avLst/>
          </a:prstGeom>
          <a:noFill/>
        </p:spPr>
        <p:txBody>
          <a:bodyPr wrap="square" rtlCol="0">
            <a:spAutoFit/>
          </a:bodyPr>
          <a:lstStyle/>
          <a:p>
            <a:r>
              <a:rPr lang="es-MX" sz="1200" dirty="0" err="1" smtClean="0">
                <a:latin typeface="Arial" pitchFamily="34" charset="0"/>
                <a:cs typeface="Arial" pitchFamily="34" charset="0"/>
              </a:rPr>
              <a:t>Coatí</a:t>
            </a:r>
            <a:r>
              <a:rPr lang="es-MX" sz="1200" dirty="0" smtClean="0">
                <a:latin typeface="Arial" pitchFamily="34" charset="0"/>
                <a:cs typeface="Arial" pitchFamily="34" charset="0"/>
              </a:rPr>
              <a:t> comiendo un coco</a:t>
            </a:r>
            <a:r>
              <a:rPr lang="es-MX" dirty="0" smtClean="0"/>
              <a:t>.</a:t>
            </a:r>
            <a:endParaRPr lang="es-MX" dirty="0"/>
          </a:p>
        </p:txBody>
      </p:sp>
      <p:sp>
        <p:nvSpPr>
          <p:cNvPr id="9" name="TextBox 8"/>
          <p:cNvSpPr txBox="1"/>
          <p:nvPr/>
        </p:nvSpPr>
        <p:spPr>
          <a:xfrm>
            <a:off x="683568" y="5949280"/>
            <a:ext cx="2880320" cy="461665"/>
          </a:xfrm>
          <a:prstGeom prst="rect">
            <a:avLst/>
          </a:prstGeom>
          <a:noFill/>
        </p:spPr>
        <p:txBody>
          <a:bodyPr wrap="square" rtlCol="0">
            <a:spAutoFit/>
          </a:bodyPr>
          <a:lstStyle/>
          <a:p>
            <a:r>
              <a:rPr lang="es-MX" sz="1200" dirty="0" smtClean="0">
                <a:latin typeface="Arial" pitchFamily="34" charset="0"/>
                <a:cs typeface="Arial" pitchFamily="34" charset="0"/>
              </a:rPr>
              <a:t>Algunas especies se alimentan de ramas u arbustos.</a:t>
            </a:r>
            <a:endParaRPr lang="es-MX" sz="12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467600" cy="436910"/>
          </a:xfrm>
        </p:spPr>
        <p:txBody>
          <a:bodyPr>
            <a:normAutofit/>
          </a:bodyPr>
          <a:lstStyle/>
          <a:p>
            <a:r>
              <a:rPr lang="es-MX" sz="1700" dirty="0" smtClean="0">
                <a:solidFill>
                  <a:srgbClr val="26A907"/>
                </a:solidFill>
                <a:latin typeface="Arial" pitchFamily="34" charset="0"/>
                <a:cs typeface="Arial" pitchFamily="34" charset="0"/>
              </a:rPr>
              <a:t>Cómo respiran algunos animales</a:t>
            </a:r>
            <a:endParaRPr lang="es-MX" sz="1700" dirty="0">
              <a:solidFill>
                <a:srgbClr val="26A907"/>
              </a:solidFill>
              <a:latin typeface="Arial" pitchFamily="34" charset="0"/>
              <a:cs typeface="Arial" pitchFamily="34" charset="0"/>
            </a:endParaRPr>
          </a:p>
        </p:txBody>
      </p:sp>
      <p:pic>
        <p:nvPicPr>
          <p:cNvPr id="3" name="Picture 2" descr="032-06.gif"/>
          <p:cNvPicPr>
            <a:picLocks noChangeAspect="1"/>
          </p:cNvPicPr>
          <p:nvPr/>
        </p:nvPicPr>
        <p:blipFill>
          <a:blip r:embed="rId2" cstate="print"/>
          <a:stretch>
            <a:fillRect/>
          </a:stretch>
        </p:blipFill>
        <p:spPr>
          <a:xfrm>
            <a:off x="6300192" y="1052736"/>
            <a:ext cx="1897949" cy="1444550"/>
          </a:xfrm>
          <a:prstGeom prst="rect">
            <a:avLst/>
          </a:prstGeom>
        </p:spPr>
      </p:pic>
      <p:sp>
        <p:nvSpPr>
          <p:cNvPr id="4" name="TextBox 3"/>
          <p:cNvSpPr txBox="1"/>
          <p:nvPr/>
        </p:nvSpPr>
        <p:spPr>
          <a:xfrm>
            <a:off x="323528" y="980728"/>
            <a:ext cx="5688632" cy="1815882"/>
          </a:xfrm>
          <a:prstGeom prst="rect">
            <a:avLst/>
          </a:prstGeom>
          <a:noFill/>
        </p:spPr>
        <p:txBody>
          <a:bodyPr wrap="square" rtlCol="0">
            <a:spAutoFit/>
          </a:bodyPr>
          <a:lstStyle/>
          <a:p>
            <a:pPr algn="just"/>
            <a:r>
              <a:rPr lang="es-MX" sz="1600" dirty="0" smtClean="0">
                <a:latin typeface="Arial" pitchFamily="34" charset="0"/>
                <a:cs typeface="Arial" pitchFamily="34" charset="0"/>
              </a:rPr>
              <a:t>Los seres humanos obtenemos oxígeno del aire mediante la respiración. </a:t>
            </a:r>
          </a:p>
          <a:p>
            <a:pPr algn="just"/>
            <a:r>
              <a:rPr lang="es-MX" sz="1600" dirty="0" smtClean="0">
                <a:latin typeface="Arial" pitchFamily="34" charset="0"/>
                <a:cs typeface="Arial" pitchFamily="34" charset="0"/>
              </a:rPr>
              <a:t>Para respirar, los peces absorben el oxigeno disuelto en el agua cuando ésta pasa a través de sus </a:t>
            </a:r>
            <a:r>
              <a:rPr lang="es-MX" sz="1600" dirty="0" smtClean="0">
                <a:solidFill>
                  <a:srgbClr val="26A907"/>
                </a:solidFill>
                <a:latin typeface="Arial" pitchFamily="34" charset="0"/>
                <a:cs typeface="Arial" pitchFamily="34" charset="0"/>
              </a:rPr>
              <a:t>branquias</a:t>
            </a:r>
            <a:r>
              <a:rPr lang="es-MX" sz="1600" dirty="0" smtClean="0">
                <a:latin typeface="Arial" pitchFamily="34" charset="0"/>
                <a:cs typeface="Arial" pitchFamily="34" charset="0"/>
              </a:rPr>
              <a:t>.</a:t>
            </a:r>
          </a:p>
          <a:p>
            <a:pPr algn="just"/>
            <a:r>
              <a:rPr lang="es-MX" sz="1600" dirty="0" smtClean="0">
                <a:latin typeface="Arial" pitchFamily="34" charset="0"/>
                <a:cs typeface="Arial" pitchFamily="34" charset="0"/>
              </a:rPr>
              <a:t>Muchos animales, como la lombriz de tierra, respiran por su piel. Para que esto ocurra su piel debe mantenerse húmeda siempre.</a:t>
            </a:r>
            <a:endParaRPr lang="es-MX" sz="1600" dirty="0">
              <a:latin typeface="Arial" pitchFamily="34" charset="0"/>
              <a:cs typeface="Arial" pitchFamily="34" charset="0"/>
            </a:endParaRPr>
          </a:p>
        </p:txBody>
      </p:sp>
      <p:sp>
        <p:nvSpPr>
          <p:cNvPr id="5" name="TextBox 4"/>
          <p:cNvSpPr txBox="1"/>
          <p:nvPr/>
        </p:nvSpPr>
        <p:spPr>
          <a:xfrm>
            <a:off x="395536" y="2924944"/>
            <a:ext cx="3816424" cy="2554545"/>
          </a:xfrm>
          <a:prstGeom prst="rect">
            <a:avLst/>
          </a:prstGeom>
          <a:noFill/>
        </p:spPr>
        <p:txBody>
          <a:bodyPr wrap="square" rtlCol="0">
            <a:spAutoFit/>
          </a:bodyPr>
          <a:lstStyle/>
          <a:p>
            <a:pPr algn="just"/>
            <a:r>
              <a:rPr lang="es-MX" sz="1600" dirty="0" smtClean="0">
                <a:latin typeface="Arial" pitchFamily="34" charset="0"/>
                <a:cs typeface="Arial" pitchFamily="34" charset="0"/>
              </a:rPr>
              <a:t>No todos los animales acuáticos respiran por branquias. Las orcas y ballenas, a pesar de ser acuáticas, respiran de manera similar a nosotros ya que tienen </a:t>
            </a:r>
            <a:r>
              <a:rPr lang="es-MX" sz="1600" dirty="0" smtClean="0">
                <a:solidFill>
                  <a:srgbClr val="26A907"/>
                </a:solidFill>
                <a:latin typeface="Arial" pitchFamily="34" charset="0"/>
                <a:cs typeface="Arial" pitchFamily="34" charset="0"/>
              </a:rPr>
              <a:t>pulmones</a:t>
            </a:r>
            <a:r>
              <a:rPr lang="es-MX" sz="1600" dirty="0" smtClean="0">
                <a:latin typeface="Arial" pitchFamily="34" charset="0"/>
                <a:cs typeface="Arial" pitchFamily="34" charset="0"/>
              </a:rPr>
              <a:t>. </a:t>
            </a:r>
          </a:p>
          <a:p>
            <a:pPr algn="just"/>
            <a:r>
              <a:rPr lang="es-MX" sz="1600" dirty="0" smtClean="0">
                <a:latin typeface="Arial" pitchFamily="34" charset="0"/>
                <a:cs typeface="Arial" pitchFamily="34" charset="0"/>
              </a:rPr>
              <a:t>Toman aire a través de un orificio que tienen en la parte superior de su dorso.</a:t>
            </a:r>
          </a:p>
          <a:p>
            <a:pPr algn="just"/>
            <a:r>
              <a:rPr lang="es-MX" sz="1600" dirty="0" smtClean="0">
                <a:latin typeface="Arial" pitchFamily="34" charset="0"/>
                <a:cs typeface="Arial" pitchFamily="34" charset="0"/>
              </a:rPr>
              <a:t>Los delfines son otro ejemplo de animales acuáticos que respiran con pulmones. </a:t>
            </a:r>
            <a:endParaRPr lang="es-MX" sz="1600" dirty="0">
              <a:latin typeface="Arial" pitchFamily="34" charset="0"/>
              <a:cs typeface="Arial" pitchFamily="34" charset="0"/>
            </a:endParaRPr>
          </a:p>
        </p:txBody>
      </p:sp>
      <p:pic>
        <p:nvPicPr>
          <p:cNvPr id="6" name="Picture 5" descr="right-whale-gulfcoast-blowhole-02-27-2006.jpg"/>
          <p:cNvPicPr>
            <a:picLocks noChangeAspect="1"/>
          </p:cNvPicPr>
          <p:nvPr/>
        </p:nvPicPr>
        <p:blipFill>
          <a:blip r:embed="rId3" cstate="print"/>
          <a:stretch>
            <a:fillRect/>
          </a:stretch>
        </p:blipFill>
        <p:spPr>
          <a:xfrm>
            <a:off x="4283968" y="2636912"/>
            <a:ext cx="4030004" cy="3096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99802"/>
            <a:ext cx="7467600" cy="652934"/>
          </a:xfrm>
        </p:spPr>
        <p:txBody>
          <a:bodyPr>
            <a:normAutofit/>
          </a:bodyPr>
          <a:lstStyle/>
          <a:p>
            <a:r>
              <a:rPr lang="es-MX" sz="1700" dirty="0" smtClean="0">
                <a:solidFill>
                  <a:srgbClr val="26A907"/>
                </a:solidFill>
                <a:latin typeface="Arial" pitchFamily="34" charset="0"/>
                <a:cs typeface="Arial" pitchFamily="34" charset="0"/>
              </a:rPr>
              <a:t>Las plantas: un caso especial.</a:t>
            </a:r>
            <a:br>
              <a:rPr lang="es-MX" sz="1700" dirty="0" smtClean="0">
                <a:solidFill>
                  <a:srgbClr val="26A907"/>
                </a:solidFill>
                <a:latin typeface="Arial" pitchFamily="34" charset="0"/>
                <a:cs typeface="Arial" pitchFamily="34" charset="0"/>
              </a:rPr>
            </a:br>
            <a:r>
              <a:rPr lang="es-MX" sz="1700" dirty="0" smtClean="0">
                <a:solidFill>
                  <a:srgbClr val="26A907"/>
                </a:solidFill>
                <a:latin typeface="Arial" pitchFamily="34" charset="0"/>
                <a:cs typeface="Arial" pitchFamily="34" charset="0"/>
              </a:rPr>
              <a:t>La alimentación y respiración en las plantas.</a:t>
            </a:r>
            <a:endParaRPr lang="es-MX" sz="1700" dirty="0">
              <a:solidFill>
                <a:srgbClr val="26A907"/>
              </a:solidFill>
              <a:latin typeface="Arial" pitchFamily="34" charset="0"/>
              <a:cs typeface="Arial" pitchFamily="34" charset="0"/>
            </a:endParaRPr>
          </a:p>
        </p:txBody>
      </p:sp>
      <p:pic>
        <p:nvPicPr>
          <p:cNvPr id="3" name="Picture 2" descr="fotosintesis.gif"/>
          <p:cNvPicPr>
            <a:picLocks noChangeAspect="1"/>
          </p:cNvPicPr>
          <p:nvPr/>
        </p:nvPicPr>
        <p:blipFill>
          <a:blip r:embed="rId2" cstate="print"/>
          <a:stretch>
            <a:fillRect/>
          </a:stretch>
        </p:blipFill>
        <p:spPr>
          <a:xfrm>
            <a:off x="5724128" y="3284984"/>
            <a:ext cx="3057128" cy="3584483"/>
          </a:xfrm>
          <a:prstGeom prst="rect">
            <a:avLst/>
          </a:prstGeom>
        </p:spPr>
      </p:pic>
      <p:sp>
        <p:nvSpPr>
          <p:cNvPr id="4" name="TextBox 3"/>
          <p:cNvSpPr txBox="1"/>
          <p:nvPr/>
        </p:nvSpPr>
        <p:spPr>
          <a:xfrm>
            <a:off x="395536" y="1340768"/>
            <a:ext cx="8280920" cy="830997"/>
          </a:xfrm>
          <a:prstGeom prst="rect">
            <a:avLst/>
          </a:prstGeom>
          <a:noFill/>
        </p:spPr>
        <p:txBody>
          <a:bodyPr wrap="square" rtlCol="0">
            <a:spAutoFit/>
          </a:bodyPr>
          <a:lstStyle/>
          <a:p>
            <a:pPr algn="just"/>
            <a:r>
              <a:rPr lang="es-MX" sz="1600" dirty="0" smtClean="0">
                <a:latin typeface="Arial" pitchFamily="34" charset="0"/>
                <a:cs typeface="Arial" pitchFamily="34" charset="0"/>
              </a:rPr>
              <a:t>Las plantas elaboran su propio alimento; se les llama </a:t>
            </a:r>
            <a:r>
              <a:rPr lang="es-MX" sz="1600" dirty="0" smtClean="0">
                <a:solidFill>
                  <a:srgbClr val="26A907"/>
                </a:solidFill>
                <a:latin typeface="Arial" pitchFamily="34" charset="0"/>
                <a:cs typeface="Arial" pitchFamily="34" charset="0"/>
              </a:rPr>
              <a:t>autótrofas</a:t>
            </a:r>
            <a:r>
              <a:rPr lang="es-MX" sz="1600" dirty="0" smtClean="0">
                <a:latin typeface="Arial" pitchFamily="34" charset="0"/>
                <a:cs typeface="Arial" pitchFamily="34" charset="0"/>
              </a:rPr>
              <a:t> porque se alimentan por sí mismas. A los seres vivos que se alimentan de otros seres vivos se les llama </a:t>
            </a:r>
            <a:r>
              <a:rPr lang="es-MX" sz="1600" dirty="0" smtClean="0">
                <a:solidFill>
                  <a:srgbClr val="26A907"/>
                </a:solidFill>
                <a:latin typeface="Arial" pitchFamily="34" charset="0"/>
                <a:cs typeface="Arial" pitchFamily="34" charset="0"/>
              </a:rPr>
              <a:t>heterótrofos</a:t>
            </a:r>
            <a:r>
              <a:rPr lang="es-MX" sz="1600" dirty="0" smtClean="0">
                <a:latin typeface="Arial" pitchFamily="34" charset="0"/>
                <a:cs typeface="Arial" pitchFamily="34" charset="0"/>
              </a:rPr>
              <a:t>, como los hongos.</a:t>
            </a:r>
            <a:endParaRPr lang="es-MX" sz="1600" dirty="0">
              <a:latin typeface="Arial" pitchFamily="34" charset="0"/>
              <a:cs typeface="Arial" pitchFamily="34" charset="0"/>
            </a:endParaRPr>
          </a:p>
        </p:txBody>
      </p:sp>
      <p:sp>
        <p:nvSpPr>
          <p:cNvPr id="5" name="TextBox 4"/>
          <p:cNvSpPr txBox="1"/>
          <p:nvPr/>
        </p:nvSpPr>
        <p:spPr>
          <a:xfrm>
            <a:off x="395536" y="2492896"/>
            <a:ext cx="5184576" cy="1815882"/>
          </a:xfrm>
          <a:prstGeom prst="rect">
            <a:avLst/>
          </a:prstGeom>
          <a:noFill/>
        </p:spPr>
        <p:txBody>
          <a:bodyPr wrap="square" rtlCol="0">
            <a:spAutoFit/>
          </a:bodyPr>
          <a:lstStyle/>
          <a:p>
            <a:pPr algn="just"/>
            <a:r>
              <a:rPr lang="es-MX" sz="1600" dirty="0" smtClean="0">
                <a:latin typeface="Arial" pitchFamily="34" charset="0"/>
                <a:cs typeface="Arial" pitchFamily="34" charset="0"/>
              </a:rPr>
              <a:t>Al interactuar con el ambiente las plantas elaboran su alimento a partir de la luz del sol, el agua y un gas que se encuentra en el aire, el dióxido de carbono. El complemento lo obtienen de las sustancias que absorben del suelo a través de la raíz. En este proceso las plantas almacenan el alimento que producen, y liberan energía y oxígeno como producto de desecho.</a:t>
            </a:r>
          </a:p>
        </p:txBody>
      </p:sp>
      <p:sp>
        <p:nvSpPr>
          <p:cNvPr id="6" name="TextBox 5"/>
          <p:cNvSpPr txBox="1"/>
          <p:nvPr/>
        </p:nvSpPr>
        <p:spPr>
          <a:xfrm>
            <a:off x="395536" y="4653136"/>
            <a:ext cx="5184576" cy="1569660"/>
          </a:xfrm>
          <a:prstGeom prst="rect">
            <a:avLst/>
          </a:prstGeom>
          <a:noFill/>
        </p:spPr>
        <p:txBody>
          <a:bodyPr wrap="square" rtlCol="0">
            <a:spAutoFit/>
          </a:bodyPr>
          <a:lstStyle/>
          <a:p>
            <a:pPr algn="just"/>
            <a:r>
              <a:rPr lang="es-MX" sz="1600" dirty="0" smtClean="0">
                <a:latin typeface="Arial" pitchFamily="34" charset="0"/>
                <a:cs typeface="Arial" pitchFamily="34" charset="0"/>
              </a:rPr>
              <a:t>Este intercambio de gases se efectúa en las hojas, en la cara inferior de las hojas llamado envés, donde se encuentra los </a:t>
            </a:r>
            <a:r>
              <a:rPr lang="es-MX" sz="1600" dirty="0" smtClean="0">
                <a:solidFill>
                  <a:srgbClr val="26A907"/>
                </a:solidFill>
                <a:latin typeface="Arial" pitchFamily="34" charset="0"/>
                <a:cs typeface="Arial" pitchFamily="34" charset="0"/>
              </a:rPr>
              <a:t>estomas</a:t>
            </a:r>
            <a:r>
              <a:rPr lang="es-MX" sz="1600" dirty="0" smtClean="0">
                <a:latin typeface="Arial" pitchFamily="34" charset="0"/>
                <a:cs typeface="Arial" pitchFamily="34" charset="0"/>
              </a:rPr>
              <a:t>, estructuras que no se pueden ver a simple vista y están encargadas del intercambio gaseoso: entra del oxígeno y salida del dióxido de carbono y el vapor de agua. </a:t>
            </a:r>
            <a:endParaRPr lang="es-MX" sz="16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31640" y="144016"/>
            <a:ext cx="5472608" cy="65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2577008" y="332656"/>
            <a:ext cx="3219128" cy="508918"/>
          </a:xfrm>
        </p:spPr>
        <p:txBody>
          <a:bodyPr>
            <a:normAutofit/>
          </a:bodyPr>
          <a:lstStyle/>
          <a:p>
            <a:r>
              <a:rPr lang="es-MX" sz="1800" dirty="0" smtClean="0">
                <a:solidFill>
                  <a:schemeClr val="accent1">
                    <a:lumMod val="20000"/>
                    <a:lumOff val="80000"/>
                  </a:schemeClr>
                </a:solidFill>
                <a:latin typeface="Arial" pitchFamily="34" charset="0"/>
                <a:cs typeface="Arial" pitchFamily="34" charset="0"/>
              </a:rPr>
              <a:t>Alimento para crecer</a:t>
            </a:r>
            <a:endParaRPr lang="es-MX" sz="1800" dirty="0">
              <a:solidFill>
                <a:schemeClr val="accent1">
                  <a:lumMod val="20000"/>
                  <a:lumOff val="80000"/>
                </a:schemeClr>
              </a:solidFill>
              <a:latin typeface="Arial" pitchFamily="34" charset="0"/>
              <a:cs typeface="Arial" pitchFamily="34" charset="0"/>
            </a:endParaRPr>
          </a:p>
        </p:txBody>
      </p:sp>
      <p:sp>
        <p:nvSpPr>
          <p:cNvPr id="3" name="TextBox 2"/>
          <p:cNvSpPr txBox="1"/>
          <p:nvPr/>
        </p:nvSpPr>
        <p:spPr>
          <a:xfrm>
            <a:off x="1331640" y="836712"/>
            <a:ext cx="4464496" cy="338554"/>
          </a:xfrm>
          <a:prstGeom prst="rect">
            <a:avLst/>
          </a:prstGeom>
          <a:noFill/>
        </p:spPr>
        <p:txBody>
          <a:bodyPr wrap="square" rtlCol="0">
            <a:spAutoFit/>
          </a:bodyPr>
          <a:lstStyle/>
          <a:p>
            <a:r>
              <a:rPr lang="es-MX" sz="1600" b="1" dirty="0" smtClean="0">
                <a:latin typeface="Arial" pitchFamily="34" charset="0"/>
                <a:cs typeface="Arial" pitchFamily="34" charset="0"/>
              </a:rPr>
              <a:t>Observa y analiza. </a:t>
            </a:r>
            <a:endParaRPr lang="es-MX" sz="1600" b="1" dirty="0">
              <a:latin typeface="Arial" pitchFamily="34" charset="0"/>
              <a:cs typeface="Arial" pitchFamily="34" charset="0"/>
            </a:endParaRPr>
          </a:p>
        </p:txBody>
      </p:sp>
      <p:sp>
        <p:nvSpPr>
          <p:cNvPr id="4" name="TextBox 3"/>
          <p:cNvSpPr txBox="1"/>
          <p:nvPr/>
        </p:nvSpPr>
        <p:spPr>
          <a:xfrm>
            <a:off x="1331640" y="1124744"/>
            <a:ext cx="5184576" cy="338554"/>
          </a:xfrm>
          <a:prstGeom prst="rect">
            <a:avLst/>
          </a:prstGeom>
          <a:noFill/>
        </p:spPr>
        <p:txBody>
          <a:bodyPr wrap="square" rtlCol="0">
            <a:spAutoFit/>
          </a:bodyPr>
          <a:lstStyle/>
          <a:p>
            <a:pPr algn="just"/>
            <a:r>
              <a:rPr lang="es-MX" sz="1600" dirty="0" smtClean="0">
                <a:latin typeface="Arial" pitchFamily="34" charset="0"/>
                <a:cs typeface="Arial" pitchFamily="34" charset="0"/>
              </a:rPr>
              <a:t>Realiza la siguiente actividad en equipos.</a:t>
            </a:r>
            <a:endParaRPr lang="es-MX" sz="1600" dirty="0">
              <a:latin typeface="Arial" pitchFamily="34" charset="0"/>
              <a:cs typeface="Arial" pitchFamily="34" charset="0"/>
            </a:endParaRPr>
          </a:p>
        </p:txBody>
      </p:sp>
      <p:sp>
        <p:nvSpPr>
          <p:cNvPr id="5" name="TextBox 4"/>
          <p:cNvSpPr txBox="1"/>
          <p:nvPr/>
        </p:nvSpPr>
        <p:spPr>
          <a:xfrm>
            <a:off x="1331640" y="1484784"/>
            <a:ext cx="5472608" cy="4770537"/>
          </a:xfrm>
          <a:prstGeom prst="rect">
            <a:avLst/>
          </a:prstGeom>
          <a:noFill/>
        </p:spPr>
        <p:txBody>
          <a:bodyPr wrap="square" rtlCol="0">
            <a:spAutoFit/>
          </a:bodyPr>
          <a:lstStyle/>
          <a:p>
            <a:r>
              <a:rPr lang="es-MX" sz="1600" dirty="0" smtClean="0">
                <a:latin typeface="Arial" pitchFamily="34" charset="0"/>
                <a:cs typeface="Arial" pitchFamily="34" charset="0"/>
              </a:rPr>
              <a:t>Materiales</a:t>
            </a:r>
          </a:p>
          <a:p>
            <a:pPr>
              <a:buFont typeface="Arial" pitchFamily="34" charset="0"/>
              <a:buChar char="•"/>
            </a:pPr>
            <a:r>
              <a:rPr lang="es-MX" sz="1600" dirty="0" smtClean="0">
                <a:latin typeface="Arial" pitchFamily="34" charset="0"/>
                <a:cs typeface="Arial" pitchFamily="34" charset="0"/>
              </a:rPr>
              <a:t>Tres vasos de plástico con tierra húmeda</a:t>
            </a:r>
          </a:p>
          <a:p>
            <a:pPr>
              <a:buFont typeface="Arial" pitchFamily="34" charset="0"/>
              <a:buChar char="•"/>
            </a:pPr>
            <a:r>
              <a:rPr lang="es-MX" sz="1600" dirty="0" smtClean="0">
                <a:latin typeface="Arial" pitchFamily="34" charset="0"/>
                <a:cs typeface="Arial" pitchFamily="34" charset="0"/>
              </a:rPr>
              <a:t>Nueve semillas de frijol</a:t>
            </a:r>
          </a:p>
          <a:p>
            <a:endParaRPr lang="es-MX" sz="1600" dirty="0">
              <a:latin typeface="Arial" pitchFamily="34" charset="0"/>
              <a:cs typeface="Arial" pitchFamily="34" charset="0"/>
            </a:endParaRPr>
          </a:p>
          <a:p>
            <a:pPr algn="just"/>
            <a:r>
              <a:rPr lang="es-MX" sz="1600" dirty="0" smtClean="0">
                <a:latin typeface="Arial" pitchFamily="34" charset="0"/>
                <a:cs typeface="Arial" pitchFamily="34" charset="0"/>
              </a:rPr>
              <a:t>Manos a la obra. Coloquen tres semillas en cada uno de los vasos. Agreguen diariamente dos cucharadas de agua a cada vaso para mantener húmeda la tierra.</a:t>
            </a:r>
          </a:p>
          <a:p>
            <a:pPr algn="just"/>
            <a:r>
              <a:rPr lang="es-MX" sz="1600" dirty="0" smtClean="0">
                <a:latin typeface="Arial" pitchFamily="34" charset="0"/>
                <a:cs typeface="Arial" pitchFamily="34" charset="0"/>
              </a:rPr>
              <a:t>Coloquen un vaso en un lugar donde le dé la luz del sol, otro vaso deberán colocarlo en la sombra y el tercer vaso deberá estar en un lugar totalmente oscuro. Dejen transcurrir 15 días.</a:t>
            </a:r>
          </a:p>
          <a:p>
            <a:pPr algn="just"/>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Después de este tiempo comparen el crecimiento de las plantitas de los tres vasos y dibújenlas.</a:t>
            </a:r>
          </a:p>
          <a:p>
            <a:pPr algn="just"/>
            <a:r>
              <a:rPr lang="es-MX" sz="1600" dirty="0" smtClean="0">
                <a:latin typeface="Arial" pitchFamily="34" charset="0"/>
                <a:cs typeface="Arial" pitchFamily="34" charset="0"/>
              </a:rPr>
              <a:t>Si la tierra es del mismo tipo y la humedad en los tres vasos es similar, ¿cuál es la condición que varió en los tres vasos?</a:t>
            </a:r>
          </a:p>
          <a:p>
            <a:pPr algn="just"/>
            <a:r>
              <a:rPr lang="es-MX" sz="1600" dirty="0" smtClean="0">
                <a:latin typeface="Arial" pitchFamily="34" charset="0"/>
                <a:cs typeface="Arial" pitchFamily="34" charset="0"/>
              </a:rPr>
              <a:t>¿Cómo se relaciona esa condición con las diferencias en el crecimiento que observan en estas tres plantas?</a:t>
            </a:r>
            <a:endParaRPr lang="es-MX" sz="16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1810"/>
            <a:ext cx="7344816" cy="652934"/>
          </a:xfrm>
        </p:spPr>
        <p:txBody>
          <a:bodyPr>
            <a:normAutofit/>
          </a:bodyPr>
          <a:lstStyle/>
          <a:p>
            <a:r>
              <a:rPr lang="es-MX" dirty="0" smtClean="0">
                <a:solidFill>
                  <a:srgbClr val="26A907"/>
                </a:solidFill>
                <a:latin typeface="Arial" pitchFamily="34" charset="0"/>
                <a:cs typeface="Arial" pitchFamily="34" charset="0"/>
              </a:rPr>
              <a:t>La satisfacción de necesidades básicas</a:t>
            </a:r>
            <a:endParaRPr lang="es-MX" dirty="0">
              <a:solidFill>
                <a:srgbClr val="26A907"/>
              </a:solidFill>
              <a:latin typeface="Arial" pitchFamily="34" charset="0"/>
              <a:cs typeface="Arial" pitchFamily="34" charset="0"/>
            </a:endParaRPr>
          </a:p>
        </p:txBody>
      </p:sp>
      <p:sp>
        <p:nvSpPr>
          <p:cNvPr id="3" name="TextBox 2"/>
          <p:cNvSpPr txBox="1"/>
          <p:nvPr/>
        </p:nvSpPr>
        <p:spPr>
          <a:xfrm>
            <a:off x="467544" y="179348"/>
            <a:ext cx="1069588" cy="369332"/>
          </a:xfrm>
          <a:prstGeom prst="rect">
            <a:avLst/>
          </a:prstGeom>
          <a:noFill/>
        </p:spPr>
        <p:txBody>
          <a:bodyPr wrap="none" rtlCol="0">
            <a:spAutoFit/>
          </a:bodyPr>
          <a:lstStyle/>
          <a:p>
            <a:r>
              <a:rPr lang="es-MX" dirty="0" smtClean="0">
                <a:solidFill>
                  <a:srgbClr val="26A907"/>
                </a:solidFill>
                <a:latin typeface="Arial" pitchFamily="34" charset="0"/>
                <a:cs typeface="Arial" pitchFamily="34" charset="0"/>
              </a:rPr>
              <a:t>TEMA  2</a:t>
            </a:r>
            <a:endParaRPr lang="es-MX" dirty="0">
              <a:solidFill>
                <a:srgbClr val="26A907"/>
              </a:solidFill>
              <a:latin typeface="Arial" pitchFamily="34" charset="0"/>
              <a:cs typeface="Arial" pitchFamily="34" charset="0"/>
            </a:endParaRPr>
          </a:p>
        </p:txBody>
      </p:sp>
      <p:sp>
        <p:nvSpPr>
          <p:cNvPr id="4" name="TextBox 3"/>
          <p:cNvSpPr txBox="1"/>
          <p:nvPr/>
        </p:nvSpPr>
        <p:spPr>
          <a:xfrm>
            <a:off x="467544" y="1268760"/>
            <a:ext cx="7704856" cy="1077218"/>
          </a:xfrm>
          <a:prstGeom prst="rect">
            <a:avLst/>
          </a:prstGeom>
          <a:noFill/>
        </p:spPr>
        <p:txBody>
          <a:bodyPr wrap="square" rtlCol="0">
            <a:spAutoFit/>
          </a:bodyPr>
          <a:lstStyle/>
          <a:p>
            <a:pPr algn="just"/>
            <a:r>
              <a:rPr lang="es-MX" sz="1600" dirty="0" smtClean="0">
                <a:latin typeface="Arial" pitchFamily="34" charset="0"/>
                <a:cs typeface="Arial" pitchFamily="34" charset="0"/>
              </a:rPr>
              <a:t>Algunas de nuestras necesidades las satisfacemos con los recursos naturales, es decir, el conjunto de componentes de la naturaleza que son aprovechados por el ser humano en su estado natural. Ejemplos de recursos naturales son el aire, el suelo, el agua, el viento, las plantas y los animales.</a:t>
            </a:r>
            <a:endParaRPr lang="es-MX" sz="1600" dirty="0">
              <a:latin typeface="Arial" pitchFamily="34" charset="0"/>
              <a:cs typeface="Arial" pitchFamily="34" charset="0"/>
            </a:endParaRPr>
          </a:p>
        </p:txBody>
      </p:sp>
      <p:sp>
        <p:nvSpPr>
          <p:cNvPr id="5" name="TextBox 4"/>
          <p:cNvSpPr txBox="1"/>
          <p:nvPr/>
        </p:nvSpPr>
        <p:spPr>
          <a:xfrm>
            <a:off x="539552" y="2481858"/>
            <a:ext cx="3528392" cy="3293209"/>
          </a:xfrm>
          <a:prstGeom prst="rect">
            <a:avLst/>
          </a:prstGeom>
          <a:noFill/>
        </p:spPr>
        <p:txBody>
          <a:bodyPr wrap="square" rtlCol="0">
            <a:spAutoFit/>
          </a:bodyPr>
          <a:lstStyle/>
          <a:p>
            <a:pPr algn="just"/>
            <a:r>
              <a:rPr lang="es-MX" sz="1600" dirty="0" smtClean="0">
                <a:latin typeface="Arial" pitchFamily="34" charset="0"/>
                <a:cs typeface="Arial" pitchFamily="34" charset="0"/>
              </a:rPr>
              <a:t>Para obtener la madera se talan bosques y selvas lo que ocasiona la desaparición de áreas verdes y un gran desequilibrio ambiental.</a:t>
            </a:r>
          </a:p>
          <a:p>
            <a:pPr algn="just"/>
            <a:r>
              <a:rPr lang="es-MX" sz="1600" dirty="0" smtClean="0">
                <a:latin typeface="Arial" pitchFamily="34" charset="0"/>
                <a:cs typeface="Arial" pitchFamily="34" charset="0"/>
              </a:rPr>
              <a:t>Por otra parte, una vez que utilizamos un producto generalmente lo desechamos. Es importante depositar los desechos en lugares destinados para tal fin, ya que muchos terminan en las calles, los parques, los bosques, las barrancas y los ríos, y esto contamina el agua, el aire y el suelo.</a:t>
            </a:r>
            <a:endParaRPr lang="es-MX" sz="1600" dirty="0">
              <a:latin typeface="Arial" pitchFamily="34" charset="0"/>
              <a:cs typeface="Arial" pitchFamily="34" charset="0"/>
            </a:endParaRPr>
          </a:p>
        </p:txBody>
      </p:sp>
      <p:pic>
        <p:nvPicPr>
          <p:cNvPr id="6" name="Picture 5" descr="432fcb53597bf76ad5801750e61ccd84.gif"/>
          <p:cNvPicPr>
            <a:picLocks noChangeAspect="1"/>
          </p:cNvPicPr>
          <p:nvPr/>
        </p:nvPicPr>
        <p:blipFill>
          <a:blip r:embed="rId2" cstate="print"/>
          <a:stretch>
            <a:fillRect/>
          </a:stretch>
        </p:blipFill>
        <p:spPr>
          <a:xfrm>
            <a:off x="4067944" y="2511350"/>
            <a:ext cx="4387045" cy="314989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712</TotalTime>
  <Words>1217</Words>
  <Application>Microsoft Office PowerPoint</Application>
  <PresentationFormat>On-screen Show (4:3)</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Oriel</vt:lpstr>
      <vt:lpstr>Slide 1</vt:lpstr>
      <vt:lpstr>Interacciones de los seres vivos</vt:lpstr>
      <vt:lpstr>Relación entre la alimentación de los animales y su ambiente</vt:lpstr>
      <vt:lpstr>Los animales del lugar de donde vivo</vt:lpstr>
      <vt:lpstr>Clasificación de los animales por su alimentación</vt:lpstr>
      <vt:lpstr>Cómo respiran algunos animales</vt:lpstr>
      <vt:lpstr>Las plantas: un caso especial. La alimentación y respiración en las plantas.</vt:lpstr>
      <vt:lpstr>Alimento para crecer</vt:lpstr>
      <vt:lpstr>La satisfacción de necesidades básicas</vt:lpstr>
      <vt:lpstr>¿Qué necesito para vivir?</vt:lpstr>
      <vt:lpstr>Importancia del cuidado del ambiente</vt:lpstr>
      <vt:lpstr>Antes y ahora</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BLOQUE ll</dc:title>
  <dc:creator>lupita</dc:creator>
  <cp:lastModifiedBy>lupita</cp:lastModifiedBy>
  <cp:revision>37</cp:revision>
  <dcterms:created xsi:type="dcterms:W3CDTF">2014-01-16T08:04:44Z</dcterms:created>
  <dcterms:modified xsi:type="dcterms:W3CDTF">2014-01-17T03:57:55Z</dcterms:modified>
</cp:coreProperties>
</file>